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0" r:id="rId3"/>
    <p:sldId id="271" r:id="rId4"/>
    <p:sldId id="261" r:id="rId5"/>
    <p:sldId id="266" r:id="rId6"/>
    <p:sldId id="262" r:id="rId7"/>
    <p:sldId id="272" r:id="rId8"/>
    <p:sldId id="269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26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6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onas\ADMINISTRACION\ORDENADOR%20CONTABILIDAD\ASOCIACION\PRESUPUESTOS\2020\Power%20point%20presupuesto%202020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7.8355561023622053E-2"/>
                  <c:y val="-4.11860455931436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478-49DE-8DFD-E0E119AD7DF5}"/>
                </c:ext>
              </c:extLst>
            </c:dLbl>
            <c:dLbl>
              <c:idx val="1"/>
              <c:layout>
                <c:manualLayout>
                  <c:x val="-6.8929749015748026E-2"/>
                  <c:y val="7.031249567467423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478-49DE-8DFD-E0E119AD7DF5}"/>
                </c:ext>
              </c:extLst>
            </c:dLbl>
            <c:dLbl>
              <c:idx val="2"/>
              <c:layout>
                <c:manualLayout>
                  <c:x val="-6.1117249015748033E-2"/>
                  <c:y val="3.74999976931595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478-49DE-8DFD-E0E119AD7DF5}"/>
                </c:ext>
              </c:extLst>
            </c:dLbl>
            <c:dLbl>
              <c:idx val="3"/>
              <c:layout>
                <c:manualLayout>
                  <c:x val="-6.4242249015748029E-2"/>
                  <c:y val="5.624999653973938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478-49DE-8DFD-E0E119AD7DF5}"/>
                </c:ext>
              </c:extLst>
            </c:dLbl>
            <c:dLbl>
              <c:idx val="4"/>
              <c:layout>
                <c:manualLayout>
                  <c:x val="-6.1117249015748144E-2"/>
                  <c:y val="5.15624968280944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478-49DE-8DFD-E0E119AD7DF5}"/>
                </c:ext>
              </c:extLst>
            </c:dLbl>
            <c:dLbl>
              <c:idx val="5"/>
              <c:layout>
                <c:manualLayout>
                  <c:x val="-5.138287401574803E-2"/>
                  <c:y val="4.68749971164494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478-49DE-8DFD-E0E119AD7DF5}"/>
                </c:ext>
              </c:extLst>
            </c:dLbl>
            <c:numFmt formatCode="#,##0.00\ &quot;€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0070C0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Hoja1!$B$2:$B$7</c:f>
              <c:numCache>
                <c:formatCode>General</c:formatCode>
                <c:ptCount val="6"/>
                <c:pt idx="0">
                  <c:v>229286.72</c:v>
                </c:pt>
                <c:pt idx="1">
                  <c:v>90000</c:v>
                </c:pt>
                <c:pt idx="2">
                  <c:v>78500</c:v>
                </c:pt>
                <c:pt idx="3">
                  <c:v>85646</c:v>
                </c:pt>
                <c:pt idx="4">
                  <c:v>87404</c:v>
                </c:pt>
                <c:pt idx="5">
                  <c:v>98092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78-49DE-8DFD-E0E119AD7DF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94473216"/>
        <c:axId val="194473632"/>
      </c:lineChart>
      <c:catAx>
        <c:axId val="194473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4473632"/>
        <c:crosses val="autoZero"/>
        <c:auto val="1"/>
        <c:lblAlgn val="ctr"/>
        <c:lblOffset val="100"/>
        <c:noMultiLvlLbl val="0"/>
      </c:catAx>
      <c:valAx>
        <c:axId val="19447363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94473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8.7679749015748001E-2"/>
                  <c:y val="5.55352451073299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DF4-4649-A6E5-EC9A33980018}"/>
                </c:ext>
              </c:extLst>
            </c:dLbl>
            <c:dLbl>
              <c:idx val="2"/>
              <c:layout>
                <c:manualLayout>
                  <c:x val="-5.3304749015748089E-2"/>
                  <c:y val="3.20977465491051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DF4-4649-A6E5-EC9A33980018}"/>
                </c:ext>
              </c:extLst>
            </c:dLbl>
            <c:dLbl>
              <c:idx val="3"/>
              <c:layout>
                <c:manualLayout>
                  <c:x val="-5.3304749015748033E-2"/>
                  <c:y val="3.67852462607500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DF4-4649-A6E5-EC9A33980018}"/>
                </c:ext>
              </c:extLst>
            </c:dLbl>
            <c:dLbl>
              <c:idx val="4"/>
              <c:layout>
                <c:manualLayout>
                  <c:x val="-5.3304749015748033E-2"/>
                  <c:y val="2.50664969816377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DF4-4649-A6E5-EC9A33980018}"/>
                </c:ext>
              </c:extLst>
            </c:dLbl>
            <c:dLbl>
              <c:idx val="5"/>
              <c:layout>
                <c:manualLayout>
                  <c:x val="-4.8257874015748034E-2"/>
                  <c:y val="4.38164958282175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DF4-4649-A6E5-EC9A33980018}"/>
                </c:ext>
              </c:extLst>
            </c:dLbl>
            <c:numFmt formatCode="#,##0.00\ &quot;€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0070C0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Hoja1!$B$2:$B$7</c:f>
              <c:numCache>
                <c:formatCode>General</c:formatCode>
                <c:ptCount val="6"/>
                <c:pt idx="0">
                  <c:v>229286.72</c:v>
                </c:pt>
                <c:pt idx="1">
                  <c:v>90000</c:v>
                </c:pt>
                <c:pt idx="2">
                  <c:v>78500</c:v>
                </c:pt>
                <c:pt idx="3">
                  <c:v>85646</c:v>
                </c:pt>
                <c:pt idx="4">
                  <c:v>87404</c:v>
                </c:pt>
                <c:pt idx="5">
                  <c:v>98092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F4-4649-A6E5-EC9A33980018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25948848"/>
        <c:axId val="325948432"/>
      </c:lineChart>
      <c:catAx>
        <c:axId val="325948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25948432"/>
        <c:crosses val="autoZero"/>
        <c:auto val="1"/>
        <c:lblAlgn val="ctr"/>
        <c:lblOffset val="100"/>
        <c:noMultiLvlLbl val="0"/>
      </c:catAx>
      <c:valAx>
        <c:axId val="32594843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25948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/>
      <c:pieChart>
        <c:varyColors val="1"/>
        <c:ser>
          <c:idx val="0"/>
          <c:order val="0"/>
          <c:dLbls>
            <c:dLbl>
              <c:idx val="2"/>
              <c:layout>
                <c:manualLayout>
                  <c:x val="9.1223151021398288E-2"/>
                  <c:y val="4.8534606040765722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C17-496B-97C9-7350739F08B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numRef>
              <c:f>'[Gráfico en Microsoft Office PowerPoint]Hoja1'!$B$3:$B$5</c:f>
              <c:numCache>
                <c:formatCode>0.00%</c:formatCode>
                <c:ptCount val="3"/>
                <c:pt idx="0">
                  <c:v>3.0000000000000002E-2</c:v>
                </c:pt>
                <c:pt idx="1">
                  <c:v>0.13</c:v>
                </c:pt>
              </c:numCache>
            </c:numRef>
          </c:cat>
          <c:val>
            <c:numRef>
              <c:f>'[Gráfico en Microsoft Office PowerPoint]Hoja1'!$C$3:$C$5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1-9C17-496B-97C9-7350739F08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INGRESOS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B35-4135-97E8-8AC60BCDCD2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B35-4135-97E8-8AC60BCDCD2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B35-4135-97E8-8AC60BCDCD2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B35-4135-97E8-8AC60BCDCD2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B35-4135-97E8-8AC60BCDCD2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Hoja1!$A$2:$A$6</c:f>
              <c:strCache>
                <c:ptCount val="3"/>
                <c:pt idx="0">
                  <c:v>CUOTA DE AFILIADOS</c:v>
                </c:pt>
                <c:pt idx="1">
                  <c:v>PROMOCIONES, PATROCINADORES Y COLABORADORES</c:v>
                </c:pt>
                <c:pt idx="2">
                  <c:v>SUBVENCIONES Y DONACIONES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70092</c:v>
                </c:pt>
                <c:pt idx="1">
                  <c:v>20500</c:v>
                </c:pt>
                <c:pt idx="2">
                  <c:v>7500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5A-4AF1-AE50-6441498E8550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GASTOS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D21-401A-8F59-F773B811C08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D21-401A-8F59-F773B811C08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D21-401A-8F59-F773B811C08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D21-401A-8F59-F773B811C08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D21-401A-8F59-F773B811C08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7D21-401A-8F59-F773B811C089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7D21-401A-8F59-F773B811C08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Hoja1!$A$2:$A$8</c:f>
              <c:strCache>
                <c:ptCount val="7"/>
                <c:pt idx="0">
                  <c:v>AYUDAS MONETARIAS</c:v>
                </c:pt>
                <c:pt idx="1">
                  <c:v>GASTOS COLAB.ORGANO DE GOBIERNO</c:v>
                </c:pt>
                <c:pt idx="2">
                  <c:v>CONSUMO DE EXPLOTACION</c:v>
                </c:pt>
                <c:pt idx="3">
                  <c:v>GASTOS DE PERSONAL</c:v>
                </c:pt>
                <c:pt idx="4">
                  <c:v>DOTACION PARA INMOVILIZADO</c:v>
                </c:pt>
                <c:pt idx="5">
                  <c:v>PROVISION CREDITOS INCOBRABLES</c:v>
                </c:pt>
                <c:pt idx="6">
                  <c:v>GASTOS FINANCIEROS</c:v>
                </c:pt>
              </c:strCache>
            </c:strRef>
          </c:cat>
          <c:val>
            <c:numRef>
              <c:f>Hoja1!$B$2:$B$8</c:f>
              <c:numCache>
                <c:formatCode>General</c:formatCode>
                <c:ptCount val="7"/>
                <c:pt idx="0">
                  <c:v>2000</c:v>
                </c:pt>
                <c:pt idx="1">
                  <c:v>200</c:v>
                </c:pt>
                <c:pt idx="2">
                  <c:v>20205.18</c:v>
                </c:pt>
                <c:pt idx="3">
                  <c:v>73586.820000000007</c:v>
                </c:pt>
                <c:pt idx="4">
                  <c:v>1500</c:v>
                </c:pt>
                <c:pt idx="5">
                  <c:v>300</c:v>
                </c:pt>
                <c:pt idx="6">
                  <c:v>300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77-4968-9F2C-54F32B3376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75675-D6E0-4216-B72E-29599B485B7C}" type="datetimeFigureOut">
              <a:rPr lang="es-ES" smtClean="0"/>
              <a:pPr/>
              <a:t>29/11/2022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BE09A-573B-43A4-8D63-7ABAFADB8B9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6629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75675-D6E0-4216-B72E-29599B485B7C}" type="datetimeFigureOut">
              <a:rPr lang="es-ES" smtClean="0"/>
              <a:pPr/>
              <a:t>29/11/2022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BE09A-573B-43A4-8D63-7ABAFADB8B9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1279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75675-D6E0-4216-B72E-29599B485B7C}" type="datetimeFigureOut">
              <a:rPr lang="es-ES" smtClean="0"/>
              <a:pPr/>
              <a:t>29/11/2022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BE09A-573B-43A4-8D63-7ABAFADB8B9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4230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75675-D6E0-4216-B72E-29599B485B7C}" type="datetimeFigureOut">
              <a:rPr lang="es-ES" smtClean="0"/>
              <a:pPr/>
              <a:t>29/11/2022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BE09A-573B-43A4-8D63-7ABAFADB8B9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4030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75675-D6E0-4216-B72E-29599B485B7C}" type="datetimeFigureOut">
              <a:rPr lang="es-ES" smtClean="0"/>
              <a:pPr/>
              <a:t>29/11/2022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BE09A-573B-43A4-8D63-7ABAFADB8B9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761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75675-D6E0-4216-B72E-29599B485B7C}" type="datetimeFigureOut">
              <a:rPr lang="es-ES" smtClean="0"/>
              <a:pPr/>
              <a:t>29/11/2022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BE09A-573B-43A4-8D63-7ABAFADB8B9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9671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75675-D6E0-4216-B72E-29599B485B7C}" type="datetimeFigureOut">
              <a:rPr lang="es-ES" smtClean="0"/>
              <a:pPr/>
              <a:t>29/11/2022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BE09A-573B-43A4-8D63-7ABAFADB8B9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4505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75675-D6E0-4216-B72E-29599B485B7C}" type="datetimeFigureOut">
              <a:rPr lang="es-ES" smtClean="0"/>
              <a:pPr/>
              <a:t>29/11/2022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BE09A-573B-43A4-8D63-7ABAFADB8B9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9742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75675-D6E0-4216-B72E-29599B485B7C}" type="datetimeFigureOut">
              <a:rPr lang="es-ES" smtClean="0"/>
              <a:pPr/>
              <a:t>29/11/2022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BE09A-573B-43A4-8D63-7ABAFADB8B9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1480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75675-D6E0-4216-B72E-29599B485B7C}" type="datetimeFigureOut">
              <a:rPr lang="es-ES" smtClean="0"/>
              <a:pPr/>
              <a:t>29/11/2022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BE09A-573B-43A4-8D63-7ABAFADB8B9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355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75675-D6E0-4216-B72E-29599B485B7C}" type="datetimeFigureOut">
              <a:rPr lang="es-ES" smtClean="0"/>
              <a:pPr/>
              <a:t>29/11/2022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BE09A-573B-43A4-8D63-7ABAFADB8B9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5056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575675-D6E0-4216-B72E-29599B485B7C}" type="datetimeFigureOut">
              <a:rPr lang="es-ES" smtClean="0"/>
              <a:pPr/>
              <a:t>29/11/2022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BE09A-573B-43A4-8D63-7ABAFADB8B9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37438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portad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8101" y="-17641"/>
            <a:ext cx="13041002" cy="9788882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57"/>
          <p:cNvSpPr/>
          <p:nvPr/>
        </p:nvSpPr>
        <p:spPr>
          <a:xfrm>
            <a:off x="4178116" y="5464632"/>
            <a:ext cx="4831452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just" defTabSz="4572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000" b="1">
                <a:solidFill>
                  <a:srgbClr val="F0F1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algn="ctr"/>
            <a:r>
              <a:rPr lang="es-ES" dirty="0"/>
              <a:t>PRESUPUESTO 2023</a:t>
            </a:r>
          </a:p>
          <a:p>
            <a:pPr algn="ctr"/>
            <a:r>
              <a:rPr lang="es-ES" dirty="0"/>
              <a:t>ASOCIACIÓN ASINDOWN</a:t>
            </a:r>
            <a:endParaRPr dirty="0"/>
          </a:p>
        </p:txBody>
      </p:sp>
      <p:sp>
        <p:nvSpPr>
          <p:cNvPr id="8" name="Shape 58"/>
          <p:cNvSpPr/>
          <p:nvPr/>
        </p:nvSpPr>
        <p:spPr>
          <a:xfrm>
            <a:off x="5377873" y="8589737"/>
            <a:ext cx="2249054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just" defTabSz="4572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800">
                <a:solidFill>
                  <a:srgbClr val="F0F1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dirty="0"/>
              <a:t>www.asindown.org</a:t>
            </a:r>
          </a:p>
        </p:txBody>
      </p:sp>
      <p:pic>
        <p:nvPicPr>
          <p:cNvPr id="9" name="Google Shape;137;p24">
            <a:extLst>
              <a:ext uri="{FF2B5EF4-FFF2-40B4-BE49-F238E27FC236}">
                <a16:creationId xmlns:a16="http://schemas.microsoft.com/office/drawing/2014/main" id="{433E8DDC-28BD-4873-ACCD-41E5ADD5EBE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37327" y="3092912"/>
            <a:ext cx="5317347" cy="672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4501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>
                <a:latin typeface="Century Gothic" pitchFamily="34" charset="0"/>
              </a:rPr>
              <a:t>EVOLUCIÓN PRESUPUESTO INGRESOS</a:t>
            </a:r>
            <a:endParaRPr lang="es-ES" dirty="0"/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8B10895D-6616-4438-A59C-B37CE17AA4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5732729"/>
              </p:ext>
            </p:extLst>
          </p:nvPr>
        </p:nvGraphicFramePr>
        <p:xfrm>
          <a:off x="2032000" y="1175657"/>
          <a:ext cx="8128000" cy="4962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>
                <a:latin typeface="Century Gothic" pitchFamily="34" charset="0"/>
              </a:rPr>
              <a:t>EVOLUCIÓN PRESUPUESTO GASTOS</a:t>
            </a:r>
            <a:endParaRPr lang="es-ES" dirty="0"/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9F1ADDA1-A08F-4F0E-8A01-8A99EC435E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28053497"/>
              </p:ext>
            </p:extLst>
          </p:nvPr>
        </p:nvGraphicFramePr>
        <p:xfrm>
          <a:off x="2032000" y="1211283"/>
          <a:ext cx="8128000" cy="4927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8494434"/>
              </p:ext>
            </p:extLst>
          </p:nvPr>
        </p:nvGraphicFramePr>
        <p:xfrm>
          <a:off x="47501" y="0"/>
          <a:ext cx="12192000" cy="6858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8540">
                  <a:extLst>
                    <a:ext uri="{9D8B030D-6E8A-4147-A177-3AD203B41FA5}">
                      <a16:colId xmlns:a16="http://schemas.microsoft.com/office/drawing/2014/main" val="3611170391"/>
                    </a:ext>
                  </a:extLst>
                </a:gridCol>
                <a:gridCol w="7003460">
                  <a:extLst>
                    <a:ext uri="{9D8B030D-6E8A-4147-A177-3AD203B41FA5}">
                      <a16:colId xmlns:a16="http://schemas.microsoft.com/office/drawing/2014/main" val="3581987311"/>
                    </a:ext>
                  </a:extLst>
                </a:gridCol>
              </a:tblGrid>
              <a:tr h="1741731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s-ES" sz="2600" u="none" strike="noStrike" dirty="0">
                          <a:effectLst/>
                        </a:rPr>
                        <a:t>PRESUPUESTO INGRESOS 2023</a:t>
                      </a:r>
                      <a:endParaRPr lang="es-ES" sz="2600" b="1" i="0" u="none" strike="noStrike" dirty="0">
                        <a:solidFill>
                          <a:srgbClr val="FFFFFF"/>
                        </a:solidFill>
                        <a:effectLst/>
                        <a:latin typeface="Helvetica Light"/>
                      </a:endParaRPr>
                    </a:p>
                  </a:txBody>
                  <a:tcPr marL="7869" marR="7869" marT="7869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736819"/>
                  </a:ext>
                </a:extLst>
              </a:tr>
              <a:tr h="128254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2000" u="none" strike="noStrike" dirty="0">
                          <a:effectLst/>
                        </a:rPr>
                        <a:t>CUOTA DE AFILIADOS</a:t>
                      </a:r>
                      <a:endParaRPr lang="es-ES" sz="2000" b="1" i="0" u="none" strike="noStrike" dirty="0">
                        <a:solidFill>
                          <a:srgbClr val="FFFFFF"/>
                        </a:solidFill>
                        <a:effectLst/>
                        <a:latin typeface="Helvetica Light"/>
                      </a:endParaRPr>
                    </a:p>
                  </a:txBody>
                  <a:tcPr marL="7869" marR="7869" marT="78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2000" u="none" strike="noStrike" dirty="0">
                          <a:effectLst/>
                        </a:rPr>
                        <a:t>70.092,00€</a:t>
                      </a:r>
                      <a:endParaRPr lang="es-ES" sz="2000" b="1" i="0" u="none" strike="noStrike" dirty="0">
                        <a:solidFill>
                          <a:srgbClr val="FFFFFF"/>
                        </a:solidFill>
                        <a:effectLst/>
                        <a:latin typeface="Helvetica Light"/>
                      </a:endParaRPr>
                    </a:p>
                  </a:txBody>
                  <a:tcPr marL="7869" marR="7869" marT="7869" marB="0" anchor="ctr"/>
                </a:tc>
                <a:extLst>
                  <a:ext uri="{0D108BD9-81ED-4DB2-BD59-A6C34878D82A}">
                    <a16:rowId xmlns:a16="http://schemas.microsoft.com/office/drawing/2014/main" val="1548629578"/>
                  </a:ext>
                </a:extLst>
              </a:tr>
              <a:tr h="125229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2000" u="none" strike="noStrike" dirty="0">
                          <a:effectLst/>
                        </a:rPr>
                        <a:t>SUBVENCIONES,</a:t>
                      </a:r>
                      <a:r>
                        <a:rPr lang="es-ES" sz="2000" u="none" strike="noStrike" baseline="0" dirty="0">
                          <a:effectLst/>
                        </a:rPr>
                        <a:t> </a:t>
                      </a:r>
                      <a:r>
                        <a:rPr lang="es-ES" sz="2000" u="none" strike="noStrike" dirty="0">
                          <a:effectLst/>
                        </a:rPr>
                        <a:t>DONACIONES Y LEGADOS</a:t>
                      </a:r>
                      <a:endParaRPr lang="es-ES" sz="2000" b="1" i="0" u="none" strike="noStrike" dirty="0">
                        <a:solidFill>
                          <a:srgbClr val="FFFFFF"/>
                        </a:solidFill>
                        <a:effectLst/>
                        <a:latin typeface="Helvetica Light"/>
                      </a:endParaRPr>
                    </a:p>
                  </a:txBody>
                  <a:tcPr marL="7869" marR="7869" marT="78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2000" u="none" strike="noStrike" dirty="0">
                          <a:effectLst/>
                        </a:rPr>
                        <a:t>7.500,00 €</a:t>
                      </a:r>
                      <a:endParaRPr lang="es-ES" sz="2000" b="1" i="0" u="none" strike="noStrike" dirty="0">
                        <a:solidFill>
                          <a:srgbClr val="FFFFFF"/>
                        </a:solidFill>
                        <a:effectLst/>
                        <a:latin typeface="Helvetica Light"/>
                      </a:endParaRPr>
                    </a:p>
                  </a:txBody>
                  <a:tcPr marL="7869" marR="7869" marT="7869" marB="0" anchor="ctr"/>
                </a:tc>
                <a:extLst>
                  <a:ext uri="{0D108BD9-81ED-4DB2-BD59-A6C34878D82A}">
                    <a16:rowId xmlns:a16="http://schemas.microsoft.com/office/drawing/2014/main" val="2122633472"/>
                  </a:ext>
                </a:extLst>
              </a:tr>
              <a:tr h="1520558">
                <a:tc>
                  <a:txBody>
                    <a:bodyPr/>
                    <a:lstStyle/>
                    <a:p>
                      <a:pPr algn="ctr" rtl="0" fontAlgn="b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es-ES" sz="2000" u="none" strike="noStrike" dirty="0">
                          <a:effectLst/>
                        </a:rPr>
                        <a:t>PROMOCIONES,PATROCINADORES Y COLABORADORES</a:t>
                      </a:r>
                      <a:endParaRPr lang="es-ES" sz="2000" b="1" i="0" u="none" strike="noStrike" dirty="0">
                        <a:solidFill>
                          <a:srgbClr val="FFFFFF"/>
                        </a:solidFill>
                        <a:effectLst/>
                        <a:latin typeface="Helvetica Light"/>
                      </a:endParaRPr>
                    </a:p>
                  </a:txBody>
                  <a:tcPr marL="7869" marR="7869" marT="78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2000" u="none" strike="noStrike" dirty="0">
                          <a:effectLst/>
                        </a:rPr>
                        <a:t>20.500,00 €</a:t>
                      </a:r>
                      <a:endParaRPr lang="es-ES" sz="2000" b="1" i="0" u="none" strike="noStrike" dirty="0">
                        <a:solidFill>
                          <a:srgbClr val="FFFFFF"/>
                        </a:solidFill>
                        <a:effectLst/>
                        <a:latin typeface="Helvetica Light"/>
                      </a:endParaRPr>
                    </a:p>
                  </a:txBody>
                  <a:tcPr marL="7869" marR="7869" marT="7869" marB="0" anchor="ctr"/>
                </a:tc>
                <a:extLst>
                  <a:ext uri="{0D108BD9-81ED-4DB2-BD59-A6C34878D82A}">
                    <a16:rowId xmlns:a16="http://schemas.microsoft.com/office/drawing/2014/main" val="3702162384"/>
                  </a:ext>
                </a:extLst>
              </a:tr>
              <a:tr h="1060873"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2000" u="none" strike="noStrike" dirty="0">
                          <a:effectLst/>
                        </a:rPr>
                        <a:t>TOTAL</a:t>
                      </a:r>
                      <a:endParaRPr lang="es-ES" sz="2000" b="1" i="0" u="none" strike="noStrike" dirty="0">
                        <a:solidFill>
                          <a:srgbClr val="FFFFFF"/>
                        </a:solidFill>
                        <a:effectLst/>
                        <a:latin typeface="Helvetica Light"/>
                      </a:endParaRPr>
                    </a:p>
                  </a:txBody>
                  <a:tcPr marL="7869" marR="7869" marT="78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2000" u="none" strike="noStrike" dirty="0">
                          <a:effectLst/>
                        </a:rPr>
                        <a:t>98.092,00 €</a:t>
                      </a:r>
                      <a:endParaRPr lang="es-ES" sz="2000" b="1" i="0" u="none" strike="noStrike" dirty="0">
                        <a:solidFill>
                          <a:srgbClr val="FFFFFF"/>
                        </a:solidFill>
                        <a:effectLst/>
                        <a:latin typeface="Helvetica Light"/>
                      </a:endParaRPr>
                    </a:p>
                  </a:txBody>
                  <a:tcPr marL="7869" marR="7869" marT="7869" marB="0" anchor="ctr"/>
                </a:tc>
                <a:extLst>
                  <a:ext uri="{0D108BD9-81ED-4DB2-BD59-A6C34878D82A}">
                    <a16:rowId xmlns:a16="http://schemas.microsoft.com/office/drawing/2014/main" val="105001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0565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2 Gráfico"/>
          <p:cNvGraphicFramePr/>
          <p:nvPr/>
        </p:nvGraphicFramePr>
        <p:xfrm>
          <a:off x="1270727" y="2108200"/>
          <a:ext cx="6450873" cy="3979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2 Gráfico"/>
          <p:cNvGraphicFramePr/>
          <p:nvPr/>
        </p:nvGraphicFramePr>
        <p:xfrm>
          <a:off x="850900" y="609600"/>
          <a:ext cx="419100" cy="5803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CEB8F6B5-E3B2-457B-A768-8799D478A2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8011726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92B8A7ED-C535-4E5C-BEC4-89F7B191CC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160068"/>
              </p:ext>
            </p:extLst>
          </p:nvPr>
        </p:nvGraphicFramePr>
        <p:xfrm>
          <a:off x="2032000" y="348826"/>
          <a:ext cx="812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1206459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INGRESOS 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53517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1736275"/>
              </p:ext>
            </p:extLst>
          </p:nvPr>
        </p:nvGraphicFramePr>
        <p:xfrm>
          <a:off x="0" y="2"/>
          <a:ext cx="12192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08927">
                  <a:extLst>
                    <a:ext uri="{9D8B030D-6E8A-4147-A177-3AD203B41FA5}">
                      <a16:colId xmlns:a16="http://schemas.microsoft.com/office/drawing/2014/main" val="1110727937"/>
                    </a:ext>
                  </a:extLst>
                </a:gridCol>
                <a:gridCol w="5883073">
                  <a:extLst>
                    <a:ext uri="{9D8B030D-6E8A-4147-A177-3AD203B41FA5}">
                      <a16:colId xmlns:a16="http://schemas.microsoft.com/office/drawing/2014/main" val="4175132864"/>
                    </a:ext>
                  </a:extLst>
                </a:gridCol>
              </a:tblGrid>
              <a:tr h="90852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3200" u="none" strike="noStrike" dirty="0">
                          <a:effectLst/>
                        </a:rPr>
                        <a:t>PRESUPUESTO GASTOS 2023</a:t>
                      </a:r>
                      <a:endParaRPr lang="es-E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748574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u="none" strike="noStrike" dirty="0">
                          <a:effectLst/>
                        </a:rPr>
                        <a:t>AYUDAS MONETARIAS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u="none" strike="noStrike" dirty="0">
                          <a:effectLst/>
                        </a:rPr>
                        <a:t>2.000,00 €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46583996"/>
                  </a:ext>
                </a:extLst>
              </a:tr>
              <a:tr h="828685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u="none" strike="noStrike" dirty="0">
                          <a:effectLst/>
                        </a:rPr>
                        <a:t>GASTOS COLAB. ORGANO DE GOBIERNO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u="none" strike="noStrike" dirty="0">
                          <a:effectLst/>
                        </a:rPr>
                        <a:t>200,00 €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52474874"/>
                  </a:ext>
                </a:extLst>
              </a:tr>
              <a:tr h="90852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u="none" strike="noStrike" dirty="0">
                          <a:effectLst/>
                        </a:rPr>
                        <a:t>CONSUMO DE EXPLOTACIÓN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u="none" strike="noStrike" dirty="0">
                          <a:effectLst/>
                        </a:rPr>
                        <a:t>20.205,18 €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07760037"/>
                  </a:ext>
                </a:extLst>
              </a:tr>
              <a:tr h="90852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u="none" strike="noStrike" dirty="0">
                          <a:effectLst/>
                        </a:rPr>
                        <a:t>GASTOS DE PERSONAL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u="none" strike="noStrike" dirty="0">
                          <a:effectLst/>
                        </a:rPr>
                        <a:t>73.586,82 €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77695995"/>
                  </a:ext>
                </a:extLst>
              </a:tr>
              <a:tr h="90852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u="none" strike="noStrike" dirty="0">
                          <a:effectLst/>
                        </a:rPr>
                        <a:t>DOTACIONES PARA INMOVILIZADO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u="none" strike="noStrike" dirty="0">
                          <a:effectLst/>
                        </a:rPr>
                        <a:t>1.500,00 €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45105058"/>
                  </a:ext>
                </a:extLst>
              </a:tr>
              <a:tr h="45426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PROVISIONES</a:t>
                      </a:r>
                      <a:r>
                        <a:rPr lang="es-ES" sz="2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Y PERDIDA CREDITOS INCOBRABLES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u="none" strike="noStrike" dirty="0">
                          <a:effectLst/>
                        </a:rPr>
                        <a:t>300,00 €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95163520"/>
                  </a:ext>
                </a:extLst>
              </a:tr>
              <a:tr h="45426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GASTOS FINANCIEROS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300,00 €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71821959"/>
                  </a:ext>
                </a:extLst>
              </a:tr>
              <a:tr h="90852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u="none" strike="noStrike" dirty="0">
                          <a:effectLst/>
                        </a:rPr>
                        <a:t>TOTAL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u="none" strike="noStrike" dirty="0">
                          <a:effectLst/>
                        </a:rPr>
                        <a:t>98.092,00€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688117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146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C7D055F0-D11C-4DAB-BC9F-70EAB77A6D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193503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AF5C59D8-0937-46CD-939A-3088142029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0745173"/>
              </p:ext>
            </p:extLst>
          </p:nvPr>
        </p:nvGraphicFramePr>
        <p:xfrm>
          <a:off x="2032000" y="244653"/>
          <a:ext cx="812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29274635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GASTOS 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40715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ortad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6970" y="-12404"/>
            <a:ext cx="12225939" cy="6882808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4 Rectángulo"/>
          <p:cNvSpPr/>
          <p:nvPr/>
        </p:nvSpPr>
        <p:spPr>
          <a:xfrm>
            <a:off x="4749800" y="3898900"/>
            <a:ext cx="31623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4800" b="1" dirty="0">
                <a:solidFill>
                  <a:schemeClr val="bg1"/>
                </a:solidFill>
                <a:latin typeface="Century Gothic" pitchFamily="34" charset="0"/>
              </a:rPr>
              <a:t>GRACIAS!</a:t>
            </a:r>
          </a:p>
        </p:txBody>
      </p:sp>
      <p:sp>
        <p:nvSpPr>
          <p:cNvPr id="6" name="5 Rectángulo"/>
          <p:cNvSpPr/>
          <p:nvPr/>
        </p:nvSpPr>
        <p:spPr>
          <a:xfrm rot="10800000" flipV="1">
            <a:off x="4895249" y="5836166"/>
            <a:ext cx="25596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solidFill>
                  <a:schemeClr val="bg1"/>
                </a:solidFill>
                <a:latin typeface="Century Gothic" pitchFamily="34" charset="0"/>
              </a:rPr>
              <a:t>www.asindown.org</a:t>
            </a:r>
          </a:p>
        </p:txBody>
      </p:sp>
      <p:pic>
        <p:nvPicPr>
          <p:cNvPr id="7" name="Google Shape;137;p24">
            <a:extLst>
              <a:ext uri="{FF2B5EF4-FFF2-40B4-BE49-F238E27FC236}">
                <a16:creationId xmlns:a16="http://schemas.microsoft.com/office/drawing/2014/main" id="{EE7E605A-848C-4F1B-9A9D-BE6825B2DE4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37327" y="3092912"/>
            <a:ext cx="5317347" cy="672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106</Words>
  <Application>Microsoft Office PowerPoint</Application>
  <PresentationFormat>Panorámica</PresentationFormat>
  <Paragraphs>46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Century Gothic</vt:lpstr>
      <vt:lpstr>Helvetica Light</vt:lpstr>
      <vt:lpstr>Tema de Office</vt:lpstr>
      <vt:lpstr>Presentación de PowerPoint</vt:lpstr>
      <vt:lpstr>EVOLUCIÓN PRESUPUESTO INGRESOS</vt:lpstr>
      <vt:lpstr>EVOLUCIÓN PRESUPUESTO GASTOS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CARLOS DE DIOS</dc:creator>
  <cp:lastModifiedBy>PAOLA</cp:lastModifiedBy>
  <cp:revision>46</cp:revision>
  <dcterms:created xsi:type="dcterms:W3CDTF">2018-12-01T12:17:17Z</dcterms:created>
  <dcterms:modified xsi:type="dcterms:W3CDTF">2022-11-29T17:54:26Z</dcterms:modified>
</cp:coreProperties>
</file>